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8" r:id="rId4"/>
    <p:sldId id="286" r:id="rId5"/>
    <p:sldId id="288" r:id="rId6"/>
    <p:sldId id="276" r:id="rId7"/>
    <p:sldId id="259" r:id="rId8"/>
    <p:sldId id="274" r:id="rId9"/>
    <p:sldId id="270" r:id="rId10"/>
    <p:sldId id="277" r:id="rId12"/>
    <p:sldId id="267" r:id="rId13"/>
    <p:sldId id="278" r:id="rId14"/>
    <p:sldId id="295" r:id="rId15"/>
    <p:sldId id="297" r:id="rId16"/>
    <p:sldId id="289" r:id="rId17"/>
    <p:sldId id="261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7"/>
    <a:srgbClr val="002B41"/>
    <a:srgbClr val="F1F1F1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3979" autoAdjust="0"/>
  </p:normalViewPr>
  <p:slideViewPr>
    <p:cSldViewPr snapToGrid="0" showGuides="1">
      <p:cViewPr varScale="1">
        <p:scale>
          <a:sx n="65" d="100"/>
          <a:sy n="65" d="100"/>
        </p:scale>
        <p:origin x="592" y="48"/>
      </p:cViewPr>
      <p:guideLst>
        <p:guide orient="horz" pos="22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043DD-9C8A-432D-8FD9-15B0804A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1045" y="1560195"/>
            <a:ext cx="105867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Avabot</a:t>
            </a:r>
            <a:r>
              <a:rPr lang="zh-CN" altLang="en-US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故事版</a:t>
            </a:r>
            <a:r>
              <a:rPr lang="en-US" altLang="zh-CN" sz="8800" b="1" dirty="0" smtClean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:</a:t>
            </a:r>
            <a:endParaRPr lang="en-US" altLang="zh-CN" sz="11500" b="1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2020 Technology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0873" y="4050943"/>
            <a:ext cx="103697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 邱楷中 宋嘉昊 高毓柯 袁乐康 陈思源 马天骅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5482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NAO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遥现机器人的成功与不足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862" y="818866"/>
            <a:ext cx="7934325" cy="499890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2529" y="2109641"/>
            <a:ext cx="10629149" cy="3497129"/>
            <a:chOff x="1031690" y="3299345"/>
            <a:chExt cx="10629149" cy="3497129"/>
          </a:xfrm>
        </p:grpSpPr>
        <p:sp>
          <p:nvSpPr>
            <p:cNvPr id="6" name="矩形: 圆角 2"/>
            <p:cNvSpPr/>
            <p:nvPr/>
          </p:nvSpPr>
          <p:spPr>
            <a:xfrm>
              <a:off x="4379536" y="3708720"/>
              <a:ext cx="2544417" cy="858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科学技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术</a:t>
              </a:r>
              <a:endPara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椭圆 4"/>
            <p:cNvSpPr/>
            <p:nvPr/>
          </p:nvSpPr>
          <p:spPr>
            <a:xfrm>
              <a:off x="8500961" y="3584486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VR</a:t>
              </a:r>
              <a:endPara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反</a:t>
              </a:r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8" name="矩形 5"/>
            <p:cNvSpPr/>
            <p:nvPr/>
          </p:nvSpPr>
          <p:spPr>
            <a:xfrm>
              <a:off x="10083831" y="3299345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视觉反馈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矩形 7"/>
            <p:cNvSpPr/>
            <p:nvPr/>
          </p:nvSpPr>
          <p:spPr>
            <a:xfrm>
              <a:off x="10083831" y="3928818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听觉反馈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" name="矩形 8"/>
            <p:cNvSpPr/>
            <p:nvPr/>
          </p:nvSpPr>
          <p:spPr>
            <a:xfrm>
              <a:off x="10083831" y="4558291"/>
              <a:ext cx="1577008" cy="477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触觉反馈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1" name="直接箭头连接符 9"/>
            <p:cNvCxnSpPr>
              <a:stCxn id="7" idx="6"/>
              <a:endCxn id="8" idx="1"/>
            </p:cNvCxnSpPr>
            <p:nvPr/>
          </p:nvCxnSpPr>
          <p:spPr>
            <a:xfrm flipV="1">
              <a:off x="9666697" y="3537882"/>
              <a:ext cx="417134" cy="6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4"/>
            <p:cNvCxnSpPr>
              <a:stCxn id="7" idx="6"/>
              <a:endCxn id="10" idx="1"/>
            </p:cNvCxnSpPr>
            <p:nvPr/>
          </p:nvCxnSpPr>
          <p:spPr>
            <a:xfrm>
              <a:off x="9666697" y="4167354"/>
              <a:ext cx="417134" cy="629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5"/>
            <p:cNvSpPr/>
            <p:nvPr/>
          </p:nvSpPr>
          <p:spPr>
            <a:xfrm>
              <a:off x="5513815" y="5245993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机械系统</a:t>
              </a:r>
              <a:endParaRPr lang="en-US" altLang="zh-CN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运动控制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椭圆 16"/>
            <p:cNvSpPr/>
            <p:nvPr/>
          </p:nvSpPr>
          <p:spPr>
            <a:xfrm>
              <a:off x="3796668" y="5438365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地面仿真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" name="椭圆 17"/>
            <p:cNvSpPr/>
            <p:nvPr/>
          </p:nvSpPr>
          <p:spPr>
            <a:xfrm>
              <a:off x="2246781" y="5035364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机器视觉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椭圆 18"/>
            <p:cNvSpPr/>
            <p:nvPr/>
          </p:nvSpPr>
          <p:spPr>
            <a:xfrm>
              <a:off x="1031690" y="3362519"/>
              <a:ext cx="1643271" cy="15504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其他人机交互技术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7" name="椭圆 20"/>
            <p:cNvSpPr/>
            <p:nvPr/>
          </p:nvSpPr>
          <p:spPr>
            <a:xfrm>
              <a:off x="7626773" y="5159482"/>
              <a:ext cx="1165736" cy="11657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宽带传输</a:t>
              </a:r>
              <a:endPara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8" name="直接箭头连接符 22"/>
            <p:cNvCxnSpPr>
              <a:stCxn id="6" idx="1"/>
              <a:endCxn id="16" idx="6"/>
            </p:cNvCxnSpPr>
            <p:nvPr/>
          </p:nvCxnSpPr>
          <p:spPr>
            <a:xfrm flipH="1">
              <a:off x="2674961" y="4137759"/>
              <a:ext cx="17045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/>
            <p:cNvCxnSpPr>
              <a:endCxn id="15" idx="7"/>
            </p:cNvCxnSpPr>
            <p:nvPr/>
          </p:nvCxnSpPr>
          <p:spPr>
            <a:xfrm flipH="1">
              <a:off x="3241799" y="4566798"/>
              <a:ext cx="1137737" cy="6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7"/>
            <p:cNvCxnSpPr>
              <a:endCxn id="13" idx="0"/>
            </p:cNvCxnSpPr>
            <p:nvPr/>
          </p:nvCxnSpPr>
          <p:spPr>
            <a:xfrm>
              <a:off x="6096000" y="4566798"/>
              <a:ext cx="239451" cy="67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9"/>
            <p:cNvCxnSpPr/>
            <p:nvPr/>
          </p:nvCxnSpPr>
          <p:spPr>
            <a:xfrm flipH="1">
              <a:off x="4642362" y="4566798"/>
              <a:ext cx="502844" cy="8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32"/>
            <p:cNvCxnSpPr>
              <a:endCxn id="17" idx="1"/>
            </p:cNvCxnSpPr>
            <p:nvPr/>
          </p:nvCxnSpPr>
          <p:spPr>
            <a:xfrm>
              <a:off x="6923953" y="4566798"/>
              <a:ext cx="873538" cy="76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4"/>
            <p:cNvCxnSpPr>
              <a:stCxn id="6" idx="3"/>
              <a:endCxn id="7" idx="2"/>
            </p:cNvCxnSpPr>
            <p:nvPr/>
          </p:nvCxnSpPr>
          <p:spPr>
            <a:xfrm>
              <a:off x="6923953" y="4137759"/>
              <a:ext cx="1577008" cy="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498177" y="119023"/>
            <a:ext cx="3504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技术分析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1360965"/>
            <a:ext cx="3441877" cy="5321573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717978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机器视觉与姿势捕获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46303" y="1382427"/>
            <a:ext cx="1997930" cy="5327081"/>
            <a:chOff x="4936374" y="1360965"/>
            <a:chExt cx="1997930" cy="53270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374" y="3344097"/>
              <a:ext cx="1996833" cy="28207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54737" t="10034" r="4297" b="8884"/>
            <a:stretch>
              <a:fillRect/>
            </a:stretch>
          </p:blipFill>
          <p:spPr>
            <a:xfrm>
              <a:off x="4936374" y="1360965"/>
              <a:ext cx="1997930" cy="19831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56117" y="6164826"/>
              <a:ext cx="185018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2B41"/>
                  </a:solidFill>
                  <a:latin typeface="3ds" panose="02000503020000020004" pitchFamily="2" charset="0"/>
                  <a:ea typeface="微软雅黑" panose="020B0503020204020204" pitchFamily="34" charset="-122"/>
                </a:rPr>
                <a:t>ENOUGH?</a:t>
              </a:r>
              <a:endParaRPr lang="en-US" altLang="zh-CN" sz="2800" b="1" dirty="0">
                <a:solidFill>
                  <a:srgbClr val="002B41"/>
                </a:solidFill>
                <a:latin typeface="3ds" panose="02000503020000020004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4382398" y="757550"/>
            <a:ext cx="35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面仿真与逼真行走体验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661334" y="752401"/>
            <a:ext cx="291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机械系统与运动控制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682219" y="1382427"/>
            <a:ext cx="2889240" cy="4005653"/>
            <a:chOff x="8682219" y="1382427"/>
            <a:chExt cx="2889240" cy="40056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219" y="1382427"/>
              <a:ext cx="2870348" cy="2914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802" y="4302133"/>
              <a:ext cx="2883657" cy="1085947"/>
            </a:xfrm>
            <a:prstGeom prst="rect">
              <a:avLst/>
            </a:prstGeom>
          </p:spPr>
        </p:pic>
      </p:grpSp>
      <p:sp>
        <p:nvSpPr>
          <p:cNvPr id="23" name="TextBox 76"/>
          <p:cNvSpPr txBox="1"/>
          <p:nvPr/>
        </p:nvSpPr>
        <p:spPr>
          <a:xfrm>
            <a:off x="8682219" y="5770789"/>
            <a:ext cx="291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宽带传输与延迟补偿</a:t>
            </a:r>
            <a:endParaRPr lang="en-US" altLang="zh-CN" sz="20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55056" y="3333989"/>
            <a:ext cx="407292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789166" y="903138"/>
            <a:ext cx="4712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下列行业领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会场景中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用前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期落地时间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6" y="3486517"/>
            <a:ext cx="485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土木工程、科学勘探、抢险救灾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6"/>
          <p:cNvSpPr txBox="1"/>
          <p:nvPr/>
        </p:nvSpPr>
        <p:spPr>
          <a:xfrm>
            <a:off x="7037726" y="1899200"/>
            <a:ext cx="434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摄影业、旅游业、娱乐业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76"/>
          <p:cNvSpPr txBox="1"/>
          <p:nvPr/>
        </p:nvSpPr>
        <p:spPr>
          <a:xfrm>
            <a:off x="785091" y="4112566"/>
            <a:ext cx="429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办公室、家庭生活、警察局</a:t>
            </a:r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76"/>
          <p:cNvSpPr txBox="1"/>
          <p:nvPr/>
        </p:nvSpPr>
        <p:spPr>
          <a:xfrm>
            <a:off x="1370746" y="2507556"/>
            <a:ext cx="373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医疗业、教育、服务业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81980" y="818515"/>
            <a:ext cx="581342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家庭生活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有一天，任何一个在城里打工的农民母亲，只需交一点网费，就可以化做一只慈爱的机器熊来到女儿的床边，一边摇着摇篮，一边唱着儿歌；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旅游出行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有一天，任何一个从未出过山的少年，只需交一点网费，就可以化做一只朝气蓬勃的机器虎来到清华，在我们的校河边漫步，在我们的图书馆翻书，在我们的实验室里参观和动手； 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教育、医疗、科学勘探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有一天，任何一位有志于乡村建设，却害怕从此交通不畅而与世隔绝，害怕从此再没有干净水洗澡的年轻教师或是资深专家，能够放下顾虑与乡村开启一段不解之缘；</a:t>
            </a:r>
            <a:endParaRPr lang="en-US" altLang="zh-CN" sz="28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好人篇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 descr="timg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818515"/>
            <a:ext cx="4231640" cy="2380615"/>
          </a:xfrm>
          <a:prstGeom prst="rect">
            <a:avLst/>
          </a:prstGeom>
        </p:spPr>
      </p:pic>
      <p:pic>
        <p:nvPicPr>
          <p:cNvPr id="5" name="图片 4" descr="timg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3469640"/>
            <a:ext cx="2731135" cy="2211070"/>
          </a:xfrm>
          <a:prstGeom prst="rect">
            <a:avLst/>
          </a:prstGeom>
        </p:spPr>
      </p:pic>
      <p:pic>
        <p:nvPicPr>
          <p:cNvPr id="6" name="图片 5" descr="timg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05" y="3469640"/>
            <a:ext cx="1281430" cy="2211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88017" y="132993"/>
            <a:ext cx="355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应用领域和市场分析（正面）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21070" y="818515"/>
            <a:ext cx="502920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抢险救灾</a:t>
            </a:r>
            <a:endParaRPr lang="en-US" altLang="zh-CN" sz="28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有一天，任何一位邓稼先再也不需用自己肉长的手捡起弹片，任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何一位无名英雄再也不用进入毒气泄漏的现场，排除了故障却献出年轻的生命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</a:t>
            </a:r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</a:t>
            </a:r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有一天，任何一个对大自然好奇的孩子，都可以化作一只蚂蚁，钻到草丛底下，用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本来就是相机的双眼，找出最美丽最特别的微观照片，再化作不怕水的游鱼，潜入最危险最有魅力的海底去逗弄珊瑚，一个小时之后，又准时回到桌前写周三的作业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altLang="zh-CN" sz="28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一天，任何一对异地恋的恋人，都可以化作格列佛游记中的小人，被自己的另一半揣在上衣兜里，和爱人一起分享彼此世界的精彩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3608070"/>
            <a:ext cx="3389630" cy="2595245"/>
          </a:xfrm>
          <a:prstGeom prst="rect">
            <a:avLst/>
          </a:prstGeom>
        </p:spPr>
      </p:pic>
      <p:pic>
        <p:nvPicPr>
          <p:cNvPr id="7" name="图片 6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" y="818515"/>
            <a:ext cx="3418205" cy="2299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76"/>
          <p:cNvSpPr txBox="1"/>
          <p:nvPr/>
        </p:nvSpPr>
        <p:spPr>
          <a:xfrm>
            <a:off x="498177" y="119023"/>
            <a:ext cx="355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应用领域和市场分析（负面）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3535" y="1376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9345" y="1080135"/>
            <a:ext cx="640143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快速恐怖袭击</a:t>
            </a:r>
            <a:endParaRPr lang="en-US" altLang="zh-CN" sz="2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警察可以根据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上显示的身份信息来通缉犯罪者，但在此之前，犯罪分子可能早已利用城市各处的共享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制造了多起恐怖袭击，而每起之间可能至多相隔一分钟。</a:t>
            </a:r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助恶</a:t>
            </a:r>
            <a:endParaRPr lang="en-US" altLang="zh-CN" sz="2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掌握了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制造技术的犯罪分子个性化定制的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，可以大到能轻易摧毁一个城市，也可以小到能钻入任何一个孔洞，还可以添加任意多的功能模块助自己犯罪；隐形材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料平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民化之后，犯罪分子甚至可以通过定制的涂有隐形材料的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来远程作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案；更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加阴险的犯罪分子，则会把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做成他人的样子，从而骗过摄像头，让无辜的人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被通缉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姜雨欣，</a:t>
            </a:r>
            <a:r>
              <a:rPr lang="en-US" altLang="zh-CN" sz="16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16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080135"/>
            <a:ext cx="3844925" cy="2065020"/>
          </a:xfrm>
          <a:prstGeom prst="rect">
            <a:avLst/>
          </a:prstGeom>
        </p:spPr>
      </p:pic>
      <p:pic>
        <p:nvPicPr>
          <p:cNvPr id="6" name="图片 5" descr="timg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3365500"/>
            <a:ext cx="3844925" cy="232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939031" y="1992830"/>
            <a:ext cx="231394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产业报告结构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887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Menu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56680" y="1252855"/>
            <a:ext cx="49942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目录</a:t>
            </a:r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1.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沿革史：分为科技史、人物史、机构史三大板块</a:t>
            </a:r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2.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案例分析：四个案例</a:t>
            </a:r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3.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技术分析：涵盖机器视觉、地面仿真、机器系统与运动等技术领域，标明技术重点难点。</a:t>
            </a:r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endParaRPr lang="zh-CN" altLang="en-US">
              <a:solidFill>
                <a:schemeClr val="tx2"/>
              </a:solidFill>
              <a:latin typeface="华康黑体W7(P)" panose="020B0700000000000000" charset="-122"/>
              <a:ea typeface="华康黑体W7(P)" panose="020B0700000000000000" charset="-122"/>
            </a:endParaRPr>
          </a:p>
          <a:p>
            <a:r>
              <a:rPr lang="en-US" altLang="zh-CN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4.</a:t>
            </a:r>
            <a:r>
              <a:rPr lang="zh-CN" altLang="en-US">
                <a:solidFill>
                  <a:schemeClr val="tx2"/>
                </a:solidFill>
                <a:latin typeface="华康黑体W7(P)" panose="020B0700000000000000" charset="-122"/>
                <a:ea typeface="华康黑体W7(P)" panose="020B0700000000000000" charset="-122"/>
              </a:rPr>
              <a:t>应用领域及市场分析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8845" y="1252855"/>
            <a:ext cx="3511550" cy="56032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170930" y="1508760"/>
            <a:ext cx="125095" cy="13906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98177" y="119023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信息结构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379536" y="3708720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科学技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术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00961" y="3584486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VR</a:t>
            </a:r>
            <a:endParaRPr lang="en-US" altLang="zh-CN" dirty="0" smtClean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反</a:t>
            </a:r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83831" y="3299345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视觉反馈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83831" y="3928818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听觉反馈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83831" y="4558291"/>
            <a:ext cx="1577008" cy="4770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触觉反馈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0" name="直接箭头连接符 9"/>
          <p:cNvCxnSpPr>
            <a:stCxn id="5" idx="6"/>
            <a:endCxn id="6" idx="1"/>
          </p:cNvCxnSpPr>
          <p:nvPr/>
        </p:nvCxnSpPr>
        <p:spPr>
          <a:xfrm flipV="1">
            <a:off x="9666697" y="3537882"/>
            <a:ext cx="417134" cy="62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6"/>
            <a:endCxn id="8" idx="1"/>
          </p:cNvCxnSpPr>
          <p:nvPr/>
        </p:nvCxnSpPr>
        <p:spPr>
          <a:xfrm>
            <a:off x="9666697" y="4167354"/>
            <a:ext cx="417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9" idx="1"/>
          </p:cNvCxnSpPr>
          <p:nvPr/>
        </p:nvCxnSpPr>
        <p:spPr>
          <a:xfrm>
            <a:off x="9666697" y="4167354"/>
            <a:ext cx="417134" cy="6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513815" y="5245993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机械系统</a:t>
            </a:r>
            <a:endParaRPr lang="en-US" altLang="zh-CN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运动控制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96668" y="5438365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地面仿真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246781" y="5035364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机器视觉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31690" y="3362519"/>
            <a:ext cx="1643271" cy="15504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其他人机交互技术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379536" y="1450637"/>
            <a:ext cx="2544417" cy="858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人文社</a:t>
            </a:r>
            <a:r>
              <a:rPr lang="zh-CN" altLang="en-US" sz="20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会</a:t>
            </a:r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626773" y="5159482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宽带传输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3" idx="1"/>
            <a:endCxn id="19" idx="6"/>
          </p:cNvCxnSpPr>
          <p:nvPr/>
        </p:nvCxnSpPr>
        <p:spPr>
          <a:xfrm flipH="1">
            <a:off x="2674961" y="4137759"/>
            <a:ext cx="17045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8" idx="7"/>
          </p:cNvCxnSpPr>
          <p:nvPr/>
        </p:nvCxnSpPr>
        <p:spPr>
          <a:xfrm flipH="1">
            <a:off x="3241799" y="4566798"/>
            <a:ext cx="1137737" cy="63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0"/>
          </p:cNvCxnSpPr>
          <p:nvPr/>
        </p:nvCxnSpPr>
        <p:spPr>
          <a:xfrm>
            <a:off x="6096000" y="4566798"/>
            <a:ext cx="239451" cy="6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642362" y="4566798"/>
            <a:ext cx="502844" cy="87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21" idx="1"/>
          </p:cNvCxnSpPr>
          <p:nvPr/>
        </p:nvCxnSpPr>
        <p:spPr>
          <a:xfrm>
            <a:off x="6923953" y="4566798"/>
            <a:ext cx="873538" cy="76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" idx="3"/>
            <a:endCxn id="5" idx="2"/>
          </p:cNvCxnSpPr>
          <p:nvPr/>
        </p:nvCxnSpPr>
        <p:spPr>
          <a:xfrm>
            <a:off x="6923953" y="4137759"/>
            <a:ext cx="1577008" cy="2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2561347" y="1308023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576406" y="1296808"/>
            <a:ext cx="1165736" cy="1165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场景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39283" y="1028906"/>
            <a:ext cx="1577008" cy="29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科学勘探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139283" y="1496043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抢险救灾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139283" y="1922751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家庭生活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156345" y="2394502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0" name="直接箭头连接符 49"/>
          <p:cNvCxnSpPr>
            <a:stCxn id="38" idx="6"/>
            <a:endCxn id="39" idx="1"/>
          </p:cNvCxnSpPr>
          <p:nvPr/>
        </p:nvCxnSpPr>
        <p:spPr>
          <a:xfrm flipV="1">
            <a:off x="8742142" y="1177653"/>
            <a:ext cx="397141" cy="7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8" idx="6"/>
            <a:endCxn id="40" idx="1"/>
          </p:cNvCxnSpPr>
          <p:nvPr/>
        </p:nvCxnSpPr>
        <p:spPr>
          <a:xfrm flipV="1">
            <a:off x="8742142" y="1620279"/>
            <a:ext cx="397141" cy="25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8" idx="6"/>
            <a:endCxn id="41" idx="1"/>
          </p:cNvCxnSpPr>
          <p:nvPr/>
        </p:nvCxnSpPr>
        <p:spPr>
          <a:xfrm>
            <a:off x="8742142" y="1879676"/>
            <a:ext cx="397141" cy="18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6"/>
            <a:endCxn id="48" idx="1"/>
          </p:cNvCxnSpPr>
          <p:nvPr/>
        </p:nvCxnSpPr>
        <p:spPr>
          <a:xfrm>
            <a:off x="8742142" y="1879676"/>
            <a:ext cx="414203" cy="65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504040" y="1078846"/>
            <a:ext cx="1577008" cy="280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医疗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04040" y="1529329"/>
            <a:ext cx="1577008" cy="248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教育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4040" y="1956037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娱乐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21102" y="2427788"/>
            <a:ext cx="1577008" cy="276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……</a:t>
            </a:r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5" name="直接箭头连接符 64"/>
          <p:cNvCxnSpPr>
            <a:stCxn id="37" idx="2"/>
            <a:endCxn id="60" idx="3"/>
          </p:cNvCxnSpPr>
          <p:nvPr/>
        </p:nvCxnSpPr>
        <p:spPr>
          <a:xfrm flipH="1" flipV="1">
            <a:off x="2081048" y="1219266"/>
            <a:ext cx="480299" cy="67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37" idx="2"/>
            <a:endCxn id="61" idx="3"/>
          </p:cNvCxnSpPr>
          <p:nvPr/>
        </p:nvCxnSpPr>
        <p:spPr>
          <a:xfrm flipH="1" flipV="1">
            <a:off x="2081048" y="1653565"/>
            <a:ext cx="480299" cy="23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37" idx="2"/>
            <a:endCxn id="62" idx="3"/>
          </p:cNvCxnSpPr>
          <p:nvPr/>
        </p:nvCxnSpPr>
        <p:spPr>
          <a:xfrm flipH="1">
            <a:off x="2081048" y="1890891"/>
            <a:ext cx="480299" cy="20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37" idx="2"/>
            <a:endCxn id="63" idx="3"/>
          </p:cNvCxnSpPr>
          <p:nvPr/>
        </p:nvCxnSpPr>
        <p:spPr>
          <a:xfrm flipH="1">
            <a:off x="2098110" y="1890891"/>
            <a:ext cx="463237" cy="67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20" idx="1"/>
            <a:endCxn id="37" idx="6"/>
          </p:cNvCxnSpPr>
          <p:nvPr/>
        </p:nvCxnSpPr>
        <p:spPr>
          <a:xfrm flipH="1">
            <a:off x="3727083" y="1879676"/>
            <a:ext cx="652453" cy="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0" idx="3"/>
            <a:endCxn id="38" idx="2"/>
          </p:cNvCxnSpPr>
          <p:nvPr/>
        </p:nvCxnSpPr>
        <p:spPr>
          <a:xfrm>
            <a:off x="6923953" y="1879676"/>
            <a:ext cx="652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箭头: 上 81"/>
          <p:cNvSpPr/>
          <p:nvPr/>
        </p:nvSpPr>
        <p:spPr>
          <a:xfrm>
            <a:off x="5505970" y="2566060"/>
            <a:ext cx="291548" cy="971822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889829" y="2901744"/>
            <a:ext cx="7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应用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23829"/>
            <a:ext cx="3545903" cy="906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沿革史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科技史   人物史  机构史</a:t>
            </a:r>
            <a:endParaRPr lang="zh-CN" altLang="en-US" sz="1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736678" y="730453"/>
            <a:ext cx="339231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一项尚不存在的神秘产业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“除了吃东西，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任何事情</a:t>
            </a:r>
            <a:endParaRPr lang="en-US" altLang="zh-CN" sz="14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都可以远程做”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还不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</a:t>
            </a:r>
            <a:r>
              <a:rPr lang="en-US" altLang="zh-CN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624425" y="319078"/>
            <a:ext cx="350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Avabot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0481" y="1021090"/>
            <a:ext cx="35774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等现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代科技元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合：生</a:t>
            </a: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、办公</a:t>
            </a:r>
            <a:endParaRPr lang="en-US" altLang="zh-CN" sz="1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4601224" y="620980"/>
            <a:ext cx="371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Telepresence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396" y="1314074"/>
            <a:ext cx="346705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早的遥操作机器人</a:t>
            </a:r>
            <a:r>
              <a:rPr lang="en-US" altLang="zh-CN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操控核燃料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工业生</a:t>
            </a:r>
            <a:r>
              <a:rPr lang="zh-CN" altLang="en-US" sz="1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4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中的遥操作机器人</a:t>
            </a:r>
            <a:endParaRPr lang="en-US" altLang="zh-CN" sz="1400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54544" y="915764"/>
            <a:ext cx="391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以来的</a:t>
            </a:r>
            <a:r>
              <a:rPr lang="en-US" altLang="zh-CN" sz="20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Teleoperation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498177" y="119023"/>
            <a:ext cx="101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endParaRPr lang="zh-CN" altLang="en-US" sz="2000" i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95970" y="1699207"/>
            <a:ext cx="2727262" cy="4864617"/>
            <a:chOff x="4860803" y="1699207"/>
            <a:chExt cx="2727262" cy="4864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435" r="6435"/>
            <a:stretch>
              <a:fillRect/>
            </a:stretch>
          </p:blipFill>
          <p:spPr>
            <a:xfrm>
              <a:off x="4860803" y="1699207"/>
              <a:ext cx="2727262" cy="272726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" t="406" r="8523" b="-406"/>
            <a:stretch>
              <a:fillRect/>
            </a:stretch>
          </p:blipFill>
          <p:spPr>
            <a:xfrm>
              <a:off x="5036139" y="4427278"/>
              <a:ext cx="2551683" cy="21365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54413" y="2010756"/>
            <a:ext cx="3261023" cy="4553068"/>
            <a:chOff x="551396" y="2010756"/>
            <a:chExt cx="3261023" cy="455306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96" y="4226847"/>
              <a:ext cx="3261023" cy="233697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14"/>
            <a:stretch>
              <a:fillRect/>
            </a:stretch>
          </p:blipFill>
          <p:spPr>
            <a:xfrm>
              <a:off x="551396" y="2010756"/>
              <a:ext cx="3261023" cy="221712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8" y="2281754"/>
            <a:ext cx="2953220" cy="3612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98177" y="119023"/>
            <a:ext cx="3303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尼古拉·特斯拉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9109650" y="2629237"/>
            <a:ext cx="2829359" cy="308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小米公司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4940" y="734749"/>
            <a:ext cx="4983480" cy="15068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遥感技术先行者</a:t>
            </a:r>
            <a:endParaRPr lang="en-US" altLang="zh-CN" sz="5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1894</a:t>
            </a: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短波无线实验</a:t>
            </a:r>
            <a:endParaRPr lang="en-US" altLang="zh-CN" sz="5400" b="1" dirty="0" smtClean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物理学家、机械工程师电机工程师、未来学家</a:t>
            </a:r>
            <a:endParaRPr lang="zh-CN" altLang="en-US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4716" y="1498601"/>
            <a:ext cx="5527675" cy="4462781"/>
            <a:chOff x="204717" y="1762036"/>
            <a:chExt cx="5436606" cy="4221993"/>
          </a:xfrm>
        </p:grpSpPr>
        <p:pic>
          <p:nvPicPr>
            <p:cNvPr id="21" name="图片 20" descr="C:\Users\Asus\Desktop\产业前沿\800px-N.Tesla.JPG800px-N.Tesla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4717" y="1762036"/>
              <a:ext cx="3360483" cy="4221992"/>
            </a:xfrm>
            <a:prstGeom prst="rect">
              <a:avLst/>
            </a:prstGeom>
          </p:spPr>
        </p:pic>
        <p:pic>
          <p:nvPicPr>
            <p:cNvPr id="3" name="Picture 2" descr="C:\Users\Asus\Desktop\产业前沿\RMFpatent.PNGRMFpatent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565358" y="1765040"/>
              <a:ext cx="2075965" cy="421898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671851" y="4200599"/>
            <a:ext cx="499478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“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许多年以后，人类的机器可以在宇宙中任何一点获取能量从而驱动机器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特斯拉</a:t>
            </a:r>
            <a:endParaRPr lang="zh-CN" altLang="en-US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605645" y="6350000"/>
            <a:ext cx="2681605" cy="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05"/>
          <a:stretch>
            <a:fillRect/>
          </a:stretch>
        </p:blipFill>
        <p:spPr>
          <a:xfrm>
            <a:off x="7739250" y="4264735"/>
            <a:ext cx="2790103" cy="265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r="15738"/>
          <a:stretch>
            <a:fillRect/>
          </a:stretch>
        </p:blipFill>
        <p:spPr>
          <a:xfrm>
            <a:off x="1907457" y="4872969"/>
            <a:ext cx="2467898" cy="2193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38" b="20592"/>
          <a:stretch>
            <a:fillRect/>
          </a:stretch>
        </p:blipFill>
        <p:spPr>
          <a:xfrm>
            <a:off x="204716" y="1518530"/>
            <a:ext cx="3011095" cy="32084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918614" y="-13281"/>
            <a:ext cx="5170773" cy="730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2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32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技术的源生地</a:t>
            </a:r>
            <a:endParaRPr lang="zh-CN" altLang="en-US" sz="3200" b="1" dirty="0" smtClean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498177" y="119023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 </a:t>
            </a:r>
            <a:r>
              <a:rPr lang="en-US" altLang="zh-CN" sz="2000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MIT Media Lab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04717" y="532782"/>
            <a:ext cx="4940489" cy="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6" descr="image9"/>
          <p:cNvPicPr>
            <a:picLocks noChangeAspect="1" noChangeArrowheads="1"/>
          </p:cNvPicPr>
          <p:nvPr/>
        </p:nvPicPr>
        <p:blipFill rotWithShape="1">
          <a:blip r:embed="rId4" cstate="print"/>
          <a:srcRect l="8964" r="9221"/>
          <a:stretch>
            <a:fillRect/>
          </a:stretch>
        </p:blipFill>
        <p:spPr bwMode="auto">
          <a:xfrm>
            <a:off x="8578921" y="681182"/>
            <a:ext cx="2835667" cy="25994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gss3.bdstatic.com/7Po3dSag_xI4khGkpoWK1HF6hhy/baike/c0%3Dbaike92%2C5%2C5%2C92%2C30/sign=5d4051830ad79123f4ed9c26cc5d32e7/d788d43f8794a4c2eadee6a008f41bd5ac6e39bf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623"/>
          <a:stretch>
            <a:fillRect/>
          </a:stretch>
        </p:blipFill>
        <p:spPr bwMode="auto">
          <a:xfrm>
            <a:off x="2479761" y="1787317"/>
            <a:ext cx="7426824" cy="4371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3"/>
          <p:cNvSpPr txBox="1"/>
          <p:nvPr/>
        </p:nvSpPr>
        <p:spPr>
          <a:xfrm>
            <a:off x="498618" y="801591"/>
            <a:ext cx="5982725" cy="5708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人机交互从不和别人一样</a:t>
            </a:r>
            <a:endParaRPr lang="zh-CN" altLang="en-US" sz="2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3"/>
          <p:cNvSpPr txBox="1"/>
          <p:nvPr/>
        </p:nvSpPr>
        <p:spPr>
          <a:xfrm>
            <a:off x="736600" y="5204460"/>
            <a:ext cx="1428750" cy="1291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新型机</a:t>
            </a:r>
            <a:endParaRPr lang="en-US" altLang="zh-CN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械开发</a:t>
            </a:r>
            <a:endParaRPr lang="zh-CN" altLang="en-US" sz="20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10129938" y="3447911"/>
            <a:ext cx="1966452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神经科</a:t>
            </a:r>
            <a:r>
              <a:rPr lang="zh-CN" altLang="en-US" sz="2400" b="1" dirty="0" smtClean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学无缝结</a:t>
            </a:r>
            <a:r>
              <a:rPr lang="zh-CN" altLang="en-US" sz="2400" b="1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zh-CN" altLang="en-US" sz="2400" b="1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715511" y="1992830"/>
            <a:ext cx="276098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1670</Words>
  <Application>WPS 演示</Application>
  <PresentationFormat>Widescreen</PresentationFormat>
  <Paragraphs>225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宋体</vt:lpstr>
      <vt:lpstr>Wingdings</vt:lpstr>
      <vt:lpstr>Impact</vt:lpstr>
      <vt:lpstr>微软雅黑</vt:lpstr>
      <vt:lpstr>Calibri</vt:lpstr>
      <vt:lpstr>等线</vt:lpstr>
      <vt:lpstr>3ds</vt:lpstr>
      <vt:lpstr>Arial Unicode MS</vt:lpstr>
      <vt:lpstr>Calibri Light</vt:lpstr>
      <vt:lpstr>Corbel</vt:lpstr>
      <vt:lpstr>义启粗楷体</vt:lpstr>
      <vt:lpstr>交通标志专用字体</vt:lpstr>
      <vt:lpstr>张海山草泥马体</vt:lpstr>
      <vt:lpstr>华康黑体W7(P)</vt:lpstr>
      <vt:lpstr>北師大說文小篆</vt:lpstr>
      <vt:lpstr>华康钢笔体W2(P)</vt:lpstr>
      <vt:lpstr>华文新魏</vt:lpstr>
      <vt:lpstr>华康黑体W12(P)</vt:lpstr>
      <vt:lpstr>叶根友刀锋黑草</vt:lpstr>
      <vt:lpstr>腾祥小小新体繁</vt:lpstr>
      <vt:lpstr>华康海报体W12</vt:lpstr>
      <vt:lpstr>华康黑体W3(P)</vt:lpstr>
      <vt:lpstr>华康黑体W5(P)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Asus</cp:lastModifiedBy>
  <cp:revision>255</cp:revision>
  <dcterms:created xsi:type="dcterms:W3CDTF">2016-12-09T01:44:00Z</dcterms:created>
  <dcterms:modified xsi:type="dcterms:W3CDTF">2018-10-30T02:56:14Z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